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7" r:id="rId3"/>
    <p:sldId id="341" r:id="rId4"/>
    <p:sldId id="342" r:id="rId5"/>
    <p:sldId id="279" r:id="rId6"/>
    <p:sldId id="327" r:id="rId7"/>
    <p:sldId id="337" r:id="rId8"/>
    <p:sldId id="338" r:id="rId9"/>
    <p:sldId id="345" r:id="rId10"/>
    <p:sldId id="322" r:id="rId11"/>
    <p:sldId id="346" r:id="rId12"/>
    <p:sldId id="349" r:id="rId13"/>
    <p:sldId id="350" r:id="rId14"/>
    <p:sldId id="347" r:id="rId15"/>
    <p:sldId id="348" r:id="rId16"/>
    <p:sldId id="311" r:id="rId17"/>
    <p:sldId id="310" r:id="rId18"/>
    <p:sldId id="351" r:id="rId19"/>
    <p:sldId id="352" r:id="rId20"/>
    <p:sldId id="344" r:id="rId21"/>
    <p:sldId id="343" r:id="rId22"/>
    <p:sldId id="353" r:id="rId23"/>
    <p:sldId id="265" r:id="rId24"/>
  </p:sldIdLst>
  <p:sldSz cx="9144000" cy="6858000" type="screen4x3"/>
  <p:notesSz cx="6858000" cy="9144000"/>
  <p:defaultTextStyle>
    <a:defPPr>
      <a:defRPr lang="hu-H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07F7"/>
    <a:srgbClr val="FF3A19"/>
    <a:srgbClr val="FB9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 autoAdjust="0"/>
    <p:restoredTop sz="94011" autoAdjust="0"/>
  </p:normalViewPr>
  <p:slideViewPr>
    <p:cSldViewPr>
      <p:cViewPr varScale="1">
        <p:scale>
          <a:sx n="56" d="100"/>
          <a:sy n="56" d="100"/>
        </p:scale>
        <p:origin x="13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J\Desktop\K&#214;NYV\SZTA%20EGYBEN_konyvho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'idő-diagram'!$B$4</c:f>
              <c:strCache>
                <c:ptCount val="1"/>
                <c:pt idx="0">
                  <c:v>adatok száma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'idő-diagram'!$A$5:$A$20</c:f>
              <c:strCache>
                <c:ptCount val="16"/>
                <c:pt idx="0">
                  <c:v>1200</c:v>
                </c:pt>
                <c:pt idx="1">
                  <c:v>1250</c:v>
                </c:pt>
                <c:pt idx="2">
                  <c:v>1300</c:v>
                </c:pt>
                <c:pt idx="3">
                  <c:v>1350</c:v>
                </c:pt>
                <c:pt idx="4">
                  <c:v>1400</c:v>
                </c:pt>
                <c:pt idx="5">
                  <c:v>1450</c:v>
                </c:pt>
                <c:pt idx="6">
                  <c:v>1500</c:v>
                </c:pt>
                <c:pt idx="7">
                  <c:v>1550</c:v>
                </c:pt>
                <c:pt idx="8">
                  <c:v>1600</c:v>
                </c:pt>
                <c:pt idx="9">
                  <c:v>1650</c:v>
                </c:pt>
                <c:pt idx="10">
                  <c:v>1700</c:v>
                </c:pt>
                <c:pt idx="11">
                  <c:v>1750</c:v>
                </c:pt>
                <c:pt idx="12">
                  <c:v>1800</c:v>
                </c:pt>
                <c:pt idx="13">
                  <c:v>1850</c:v>
                </c:pt>
                <c:pt idx="14">
                  <c:v>1900</c:v>
                </c:pt>
                <c:pt idx="15">
                  <c:v>1950</c:v>
                </c:pt>
              </c:strCache>
            </c:strRef>
          </c:cat>
          <c:val>
            <c:numRef>
              <c:f>'idő-diagram'!$B$5:$B$20</c:f>
              <c:numCache>
                <c:formatCode>General</c:formatCode>
                <c:ptCount val="16"/>
                <c:pt idx="0">
                  <c:v>10</c:v>
                </c:pt>
                <c:pt idx="1">
                  <c:v>77</c:v>
                </c:pt>
                <c:pt idx="2">
                  <c:v>154</c:v>
                </c:pt>
                <c:pt idx="3">
                  <c:v>234</c:v>
                </c:pt>
                <c:pt idx="4">
                  <c:v>361</c:v>
                </c:pt>
                <c:pt idx="5">
                  <c:v>384</c:v>
                </c:pt>
                <c:pt idx="6">
                  <c:v>256</c:v>
                </c:pt>
                <c:pt idx="7">
                  <c:v>3111</c:v>
                </c:pt>
                <c:pt idx="8">
                  <c:v>9489</c:v>
                </c:pt>
                <c:pt idx="9">
                  <c:v>18810</c:v>
                </c:pt>
                <c:pt idx="10">
                  <c:v>52117</c:v>
                </c:pt>
                <c:pt idx="11">
                  <c:v>133415</c:v>
                </c:pt>
                <c:pt idx="12">
                  <c:v>77257</c:v>
                </c:pt>
                <c:pt idx="13">
                  <c:v>25262</c:v>
                </c:pt>
                <c:pt idx="14">
                  <c:v>21871</c:v>
                </c:pt>
                <c:pt idx="15">
                  <c:v>1706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0E-4663-A1A1-48ED679B5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2716352"/>
        <c:axId val="432715104"/>
      </c:lineChart>
      <c:catAx>
        <c:axId val="43271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432715104"/>
        <c:crosses val="autoZero"/>
        <c:auto val="1"/>
        <c:lblAlgn val="ctr"/>
        <c:lblOffset val="100"/>
        <c:noMultiLvlLbl val="0"/>
      </c:catAx>
      <c:valAx>
        <c:axId val="432715104"/>
        <c:scaling>
          <c:orientation val="minMax"/>
          <c:max val="1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43271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75F335FA-5DFA-4ABD-8832-1A5E716EE7D2}" type="datetimeFigureOut">
              <a:rPr lang="hu-HU"/>
              <a:pPr>
                <a:defRPr/>
              </a:pPr>
              <a:t>2026. 04. 26.</a:t>
            </a:fld>
            <a:endParaRPr lang="hu-HU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308F4D3-F337-4C4D-BF13-F7C20C0783B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04443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CA9706F1-C60C-49BE-BFFE-1078066CD8FB}" type="datetimeFigureOut">
              <a:rPr lang="hu-HU"/>
              <a:pPr>
                <a:defRPr/>
              </a:pPr>
              <a:t>2026. 04. 26.</a:t>
            </a:fld>
            <a:endParaRPr lang="hu-H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82E0022-BA60-44F6-832F-88A3348588F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770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246783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09599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1561D-6BC4-2F8B-9B5F-27AA28930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C4C25ADB-0BEB-216E-5495-B552EB3DF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EFDB6370-3389-8CB5-BED3-5632C3060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21836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6168D-AD3F-61C1-4032-E61A8B7A0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9CC9FB10-48CD-80FA-8C0F-3E4E464F6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318BFFA-6E43-07CA-63C7-ED1EA6119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26946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11F55-F667-C4B2-2275-E7629D00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8034210-ABD3-746F-B79B-2B01F5ACF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0A427957-6A45-E77C-2994-8C2460900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97754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1129F-D924-4AC4-74FF-39A1EF62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D8A51D5-947B-1E76-ED0E-DC252C54E7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7FBA586-2201-22D4-81F6-45C88AFA8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63875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F038C-495F-1304-A97D-E0466E6D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CCDBD83-485C-9026-FBE1-693E14E4F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1563BCF-AC65-F170-248A-A9D31371A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260365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438506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089791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7308F-20F0-E2F4-3D18-21A7CCF20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448416C-F376-E775-ADC6-FE3052169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529107F1-08E8-66E1-62DC-2B1C8CC20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143423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CEB6-7F46-2231-1712-476600097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35A975A-53CC-970A-F45C-AFA3B1064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E0FDCA77-A77E-6404-27B8-9F93D7C8C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0840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4112985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9E105-3F2B-7006-DF92-66583F78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9C4C7D75-FDA2-207D-88C0-CBE5EEBDC6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A254D777-73FC-8A0B-3F01-48EBF4E03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079975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0CAC1-3909-15BE-2309-9EA2E485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03AAFE2-712A-557E-866A-A269692D2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2A0AA76-0432-8FA4-4F55-E6A6B0FF4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8328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F3B76-8A30-EA69-12FF-27C8C00A5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0DF23F7D-A2F7-5CE5-7FAE-1DEEE1D4DF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CB1DC187-E9DE-369B-317C-5519F5116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626070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55459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/>
              <a:t>Ezekkel a kékekkel még kezdeni kéne valamit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341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/>
              <a:t>Ezekkel a kékekkel még kezdeni kéne valamit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53875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04420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77402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53922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21762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E4D4-5703-FAEC-E40E-AC4BF9063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536CBCD-006D-F7D2-C1E4-E7601C6734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93A6933-19C4-D7D6-DBC6-ADD715181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3348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284188-68DE-44DB-A689-5AF7BF21D970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080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B811D-4DAA-432A-997F-654346126A6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216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52400" y="147638"/>
            <a:ext cx="6705600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010400" y="147638"/>
            <a:ext cx="19558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9"/>
            <a:ext cx="1676400" cy="5851525"/>
          </a:xfrm>
        </p:spPr>
        <p:txBody>
          <a:bodyPr vert="eaVert"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9182AF2-B4C6-465C-980D-1F3C9192567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37381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Garamond" panose="02020404030301010803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1C1DC-58AA-4549-A8C3-B36A30E5A14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5079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50F45-A444-4E63-81BC-D47729379BB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6944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47BC9-CF4B-4FAD-A360-9B24401A7D2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5852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801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B2A5CB7-CBDA-45CE-8B85-D6D7B07DE399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515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9E0E2-CEA0-465A-815A-1623F7D7EA6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743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438400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38400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8FFE6-3AD2-4450-88EE-FF0BA0FA46E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390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05ABA-E91A-4353-BFBD-0BEB8DCA8BD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988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510B4-91D7-4B65-847D-4E59992590F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2953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7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 useBgFill="1">
        <p:nvSpPr>
          <p:cNvPr id="7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1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3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75622D-945F-48EF-A580-FC75CAA063A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53668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 useBgFill="1">
        <p:nvSpPr>
          <p:cNvPr id="6" name="Rectangle 8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rtlCol="0"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5D375-89B3-45B0-993B-6341A611C26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97761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u-HU" altLang="hu-HU"/>
              <a:t>Click to edit Master title style</a:t>
            </a:r>
            <a:endParaRPr lang="en-US" alt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9263"/>
            <a:ext cx="8407400" cy="4406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u-HU" altLang="hu-HU"/>
              <a:t>Click to edit Master text styles</a:t>
            </a:r>
          </a:p>
          <a:p>
            <a:pPr lvl="1"/>
            <a:r>
              <a:rPr lang="hu-HU" altLang="hu-HU"/>
              <a:t>Second level</a:t>
            </a:r>
          </a:p>
          <a:p>
            <a:pPr lvl="2"/>
            <a:r>
              <a:rPr lang="hu-HU" altLang="hu-HU"/>
              <a:t>Third level</a:t>
            </a:r>
          </a:p>
          <a:p>
            <a:pPr lvl="3"/>
            <a:r>
              <a:rPr lang="hu-HU" altLang="hu-HU"/>
              <a:t>Fourth level</a:t>
            </a:r>
          </a:p>
          <a:p>
            <a:pPr lvl="4"/>
            <a:r>
              <a:rPr lang="hu-HU" altLang="hu-HU"/>
              <a:t>Fifth level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0ECC352C-4B79-4295-9B18-1BB9B15E605A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0" r:id="rId2"/>
    <p:sldLayoutId id="2147483772" r:id="rId3"/>
    <p:sldLayoutId id="2147483769" r:id="rId4"/>
    <p:sldLayoutId id="2147483768" r:id="rId5"/>
    <p:sldLayoutId id="2147483767" r:id="rId6"/>
    <p:sldLayoutId id="2147483773" r:id="rId7"/>
    <p:sldLayoutId id="2147483774" r:id="rId8"/>
    <p:sldLayoutId id="2147483775" r:id="rId9"/>
    <p:sldLayoutId id="2147483766" r:id="rId10"/>
    <p:sldLayoutId id="2147483776" r:id="rId11"/>
    <p:sldLayoutId id="2147483765" r:id="rId12"/>
    <p:sldLayoutId id="21474837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"/>
        <a:defRPr sz="2000" kern="1200" spc="15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ern="1200" spc="1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928B70"/>
        </a:buClr>
        <a:buFont typeface="Wingdings" panose="05000000000000000000" pitchFamily="2" charset="2"/>
        <a:buChar char="§"/>
        <a:defRPr sz="1600" kern="1200" spc="100">
          <a:solidFill>
            <a:schemeClr val="tx2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87706B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6F777D"/>
        </a:buClr>
        <a:buFont typeface="Wingdings" panose="05000000000000000000" pitchFamily="2" charset="2"/>
        <a:buChar char="§"/>
        <a:defRPr sz="1300" kern="1200" spc="10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google.hu/maps/d/viewer?mid=1TcGWyzf4_h9ArUTWFxAgOALnwG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46841" y="2063591"/>
            <a:ext cx="1981200" cy="1828800"/>
          </a:xfrm>
        </p:spPr>
        <p:txBody>
          <a:bodyPr>
            <a:normAutofit fontScale="925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hu-HU" altLang="hu-HU" sz="2200" dirty="0">
                <a:latin typeface="Garamond" panose="02020404030301010803" pitchFamily="18" charset="0"/>
              </a:rPr>
              <a:t>Bárth M. János</a:t>
            </a:r>
          </a:p>
          <a:p>
            <a:pPr algn="ctr" eaLnBrk="1" hangingPunct="1"/>
            <a:endParaRPr lang="hu-HU" altLang="hu-HU" dirty="0">
              <a:latin typeface="Garamond" panose="02020404030301010803" pitchFamily="18" charset="0"/>
            </a:endParaRPr>
          </a:p>
          <a:p>
            <a:pPr algn="ctr" eaLnBrk="1" hangingPunct="1"/>
            <a:r>
              <a:rPr lang="hu-HU" altLang="hu-HU" dirty="0">
                <a:latin typeface="Garamond" panose="02020404030301010803" pitchFamily="18" charset="0"/>
              </a:rPr>
              <a:t>ELTE BTK</a:t>
            </a:r>
          </a:p>
          <a:p>
            <a:pPr algn="ctr" eaLnBrk="1" hangingPunct="1"/>
            <a:r>
              <a:rPr lang="hu-HU" b="1"/>
              <a:t>–</a:t>
            </a:r>
            <a:endParaRPr lang="hu-HU" altLang="hu-HU">
              <a:latin typeface="Garamond" panose="02020404030301010803" pitchFamily="18" charset="0"/>
            </a:endParaRPr>
          </a:p>
          <a:p>
            <a:pPr algn="ctr" eaLnBrk="1" hangingPunct="1"/>
            <a:r>
              <a:rPr lang="hu-HU" altLang="hu-HU">
                <a:latin typeface="Garamond" panose="02020404030301010803" pitchFamily="18" charset="0"/>
              </a:rPr>
              <a:t>MNHP</a:t>
            </a:r>
            <a:endParaRPr lang="hu-HU" altLang="hu-HU" dirty="0">
              <a:latin typeface="Garamond" panose="02020404030301010803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2638"/>
            <a:ext cx="6324600" cy="1828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3800" b="1" cap="none">
                <a:latin typeface="Garamond" panose="02020404030301010803" pitchFamily="18" charset="0"/>
                <a:cs typeface="Times New Roman" panose="02020603050405020304" pitchFamily="18" charset="0"/>
              </a:rPr>
              <a:t>Erdő- és fanevek </a:t>
            </a:r>
            <a:br>
              <a:rPr lang="hu-HU" altLang="hu-HU" sz="3800" b="1" cap="none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hu-HU" altLang="hu-HU" sz="3800" b="1" cap="none">
                <a:latin typeface="Garamond" panose="02020404030301010803" pitchFamily="18" charset="0"/>
                <a:cs typeface="Times New Roman" panose="02020603050405020304" pitchFamily="18" charset="0"/>
              </a:rPr>
              <a:t>Szabó T. Attila </a:t>
            </a:r>
            <a:br>
              <a:rPr lang="hu-HU" altLang="hu-HU" sz="3800" b="1" cap="none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hu-HU" altLang="hu-HU" sz="3800" b="1" cap="none">
                <a:latin typeface="Garamond" panose="02020404030301010803" pitchFamily="18" charset="0"/>
                <a:cs typeface="Times New Roman" panose="02020603050405020304" pitchFamily="18" charset="0"/>
              </a:rPr>
              <a:t>Erdélyi Helynévtörténeti Adattárában</a:t>
            </a:r>
            <a:endParaRPr lang="hu-HU" altLang="hu-HU" sz="3800" b="1" cap="none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6" descr="elte_cimer_sz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714875"/>
            <a:ext cx="19939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0798" y="4874370"/>
            <a:ext cx="6324600" cy="1828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20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pPr eaLnBrk="1" hangingPunct="1"/>
            <a:r>
              <a:rPr lang="hu-HU" altLang="hu-HU" sz="1600" b="1" cap="none">
                <a:latin typeface="Garamond" panose="02020404030301010803" pitchFamily="18" charset="0"/>
              </a:rPr>
              <a:t>2026. április 23–24. </a:t>
            </a:r>
            <a:endParaRPr lang="hu-HU" altLang="hu-HU" sz="1600" b="1" cap="none" dirty="0">
              <a:latin typeface="Garamond" panose="02020404030301010803" pitchFamily="18" charset="0"/>
            </a:endParaRPr>
          </a:p>
          <a:p>
            <a:pPr eaLnBrk="1" hangingPunct="1"/>
            <a:r>
              <a:rPr lang="hu-HU" altLang="hu-HU" sz="1600" b="1" cap="none">
                <a:latin typeface="Garamond" panose="02020404030301010803" pitchFamily="18" charset="0"/>
              </a:rPr>
              <a:t>Emlékkonferencia Szabó T. Attila születésének </a:t>
            </a:r>
          </a:p>
          <a:p>
            <a:pPr eaLnBrk="1" hangingPunct="1"/>
            <a:r>
              <a:rPr lang="hu-HU" altLang="hu-HU" sz="1600" b="1" cap="none">
                <a:latin typeface="Garamond" panose="02020404030301010803" pitchFamily="18" charset="0"/>
              </a:rPr>
              <a:t>120. évfordulóján</a:t>
            </a:r>
            <a:endParaRPr lang="hu-HU" altLang="hu-HU" sz="1600" b="1" cap="none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i="1" cap="none">
                <a:latin typeface="Garamond" panose="02020404030301010803" pitchFamily="18" charset="0"/>
              </a:rPr>
              <a:t>liget </a:t>
            </a:r>
            <a:r>
              <a:rPr lang="hu-HU" cap="none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hu-HU" altLang="hu-HU" cap="none" dirty="0">
                <a:latin typeface="Garamond" panose="02020404030301010803" pitchFamily="18" charset="0"/>
              </a:rPr>
              <a:t>a történeti helynévadatokban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E7C97C-7367-8EC9-F5BC-92D19B6A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50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72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D9D75-61D2-25C8-5E70-72AFDFE15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46E6A1D-2E0C-3CC7-2F8E-E913861D86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i="1" cap="none">
                <a:latin typeface="Garamond" panose="02020404030301010803" pitchFamily="18" charset="0"/>
              </a:rPr>
              <a:t>kerek </a:t>
            </a:r>
            <a:r>
              <a:rPr lang="hu-HU" altLang="hu-HU" cap="none">
                <a:latin typeface="Garamond" panose="02020404030301010803" pitchFamily="18" charset="0"/>
              </a:rPr>
              <a:t>’erdő’</a:t>
            </a:r>
            <a:r>
              <a:rPr lang="hu-HU" altLang="hu-HU" i="1" cap="none">
                <a:latin typeface="Garamond" panose="02020404030301010803" pitchFamily="18" charset="0"/>
              </a:rPr>
              <a:t> </a:t>
            </a:r>
            <a:r>
              <a:rPr lang="hu-HU" cap="none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hu-HU" altLang="hu-HU" cap="none" dirty="0">
                <a:latin typeface="Garamond" panose="02020404030301010803" pitchFamily="18" charset="0"/>
              </a:rPr>
              <a:t>a történeti helynévadatokban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6649135-0FAC-89CC-1B63-2B6C30FF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628800"/>
            <a:ext cx="8856984" cy="507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461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84D2-FB6A-D21C-8D25-B81F13305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76ECCE7-1EB4-ACB8-70CB-FEC7F932B3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i="1" cap="none">
                <a:latin typeface="Garamond" panose="02020404030301010803" pitchFamily="18" charset="0"/>
              </a:rPr>
              <a:t>sűrű </a:t>
            </a:r>
            <a:r>
              <a:rPr lang="hu-HU" altLang="hu-HU" cap="none">
                <a:latin typeface="Garamond" panose="02020404030301010803" pitchFamily="18" charset="0"/>
              </a:rPr>
              <a:t>’sűrű erdő’</a:t>
            </a:r>
            <a:r>
              <a:rPr lang="hu-HU" altLang="hu-HU" i="1" cap="none">
                <a:latin typeface="Garamond" panose="02020404030301010803" pitchFamily="18" charset="0"/>
              </a:rPr>
              <a:t> </a:t>
            </a:r>
            <a:r>
              <a:rPr lang="hu-HU" cap="none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hu-HU" altLang="hu-HU" cap="none" dirty="0">
                <a:latin typeface="Garamond" panose="02020404030301010803" pitchFamily="18" charset="0"/>
              </a:rPr>
              <a:t>a történeti helynévadatokban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3482CBB-A88F-65D3-9789-9C4C3A31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49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47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683B5-F806-A03E-D883-D75632C9D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80C1EF5-1C80-F50E-C240-A69BAB667DA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i="1" cap="none">
                <a:latin typeface="Garamond" panose="02020404030301010803" pitchFamily="18" charset="0"/>
              </a:rPr>
              <a:t>gyakor </a:t>
            </a:r>
            <a:r>
              <a:rPr lang="hu-HU" altLang="hu-HU" cap="none">
                <a:latin typeface="Garamond" panose="02020404030301010803" pitchFamily="18" charset="0"/>
              </a:rPr>
              <a:t>’fiatalabb, sűrű erdő’</a:t>
            </a:r>
            <a:r>
              <a:rPr lang="hu-HU" altLang="hu-HU" i="1" cap="none">
                <a:latin typeface="Garamond" panose="02020404030301010803" pitchFamily="18" charset="0"/>
              </a:rPr>
              <a:t> </a:t>
            </a:r>
            <a:r>
              <a:rPr lang="hu-HU" cap="none">
                <a:solidFill>
                  <a:srgbClr val="FFC000"/>
                </a:solidFill>
                <a:latin typeface="Garamond" panose="02020404030301010803" pitchFamily="18" charset="0"/>
                <a:cs typeface="Times New Roman"/>
              </a:rPr>
              <a:t>●</a:t>
            </a:r>
            <a:r>
              <a:rPr lang="hu-HU" cap="none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altLang="hu-HU" cap="none" dirty="0">
                <a:latin typeface="Garamond" panose="02020404030301010803" pitchFamily="18" charset="0"/>
              </a:rPr>
              <a:t>a történeti helynévadatokban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2A1A31F-18E2-1BE4-54F5-5DB7EF38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50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7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AF7CA-8E14-9A07-66EE-B877285B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0860456-0FA3-5222-0E6A-B70B05601F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cap="none">
                <a:latin typeface="Garamond" panose="02020404030301010803" pitchFamily="18" charset="0"/>
              </a:rPr>
              <a:t>’erdő’ jelentésben szereplő fanevek gyakorisági listája</a:t>
            </a:r>
            <a:endParaRPr lang="hu-HU" altLang="hu-HU" cap="none" dirty="0">
              <a:latin typeface="Garamond" panose="02020404030301010803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8D4104D-5237-9A68-7A25-1E33C09B2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9928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930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04901-BF02-62AD-BA0E-7A2AE771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A885A2D-AAB8-3E91-6376-B8BF985BAED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i="1" cap="none">
                <a:latin typeface="Garamond" panose="02020404030301010803" pitchFamily="18" charset="0"/>
                <a:cs typeface="Times New Roman"/>
              </a:rPr>
              <a:t>fűz</a:t>
            </a:r>
            <a:r>
              <a:rPr lang="en-US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cap="none" dirty="0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en-US" cap="none" err="1">
                <a:latin typeface="Garamond" panose="02020404030301010803" pitchFamily="18" charset="0"/>
                <a:cs typeface="Times New Roman"/>
              </a:rPr>
              <a:t>és</a:t>
            </a:r>
            <a:r>
              <a:rPr lang="en-US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i="1" cap="none">
                <a:latin typeface="Garamond" panose="02020404030301010803" pitchFamily="18" charset="0"/>
                <a:cs typeface="Times New Roman"/>
              </a:rPr>
              <a:t>csigolya</a:t>
            </a:r>
            <a:r>
              <a:rPr lang="en-US" i="1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dirty="0">
                <a:solidFill>
                  <a:srgbClr val="FF3A19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hu-HU" altLang="hu-HU" cap="none" dirty="0">
                <a:latin typeface="Garamond" panose="02020404030301010803" pitchFamily="18" charset="0"/>
              </a:rPr>
              <a:t>az erdélyi helynevekben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3362FEC-11DD-A0FD-6DBC-8097B9DF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6" y="1628800"/>
            <a:ext cx="8583488" cy="499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3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i="1" cap="none">
                <a:latin typeface="Garamond" panose="02020404030301010803" pitchFamily="18" charset="0"/>
                <a:cs typeface="Times New Roman"/>
              </a:rPr>
              <a:t>szádok ~ száldok</a:t>
            </a:r>
            <a:r>
              <a:rPr lang="hu-HU" altLang="hu-HU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altLang="hu-HU" cap="none">
                <a:latin typeface="Garamond" panose="02020404030301010803" pitchFamily="18" charset="0"/>
              </a:rPr>
              <a:t>az </a:t>
            </a:r>
            <a:r>
              <a:rPr lang="hu-HU" altLang="hu-HU" cap="none" dirty="0">
                <a:latin typeface="Garamond" panose="02020404030301010803" pitchFamily="18" charset="0"/>
              </a:rPr>
              <a:t>erdélyi helynevekben</a:t>
            </a:r>
          </a:p>
        </p:txBody>
      </p:sp>
      <p:pic>
        <p:nvPicPr>
          <p:cNvPr id="2" name="Tartalom helye 4">
            <a:extLst>
              <a:ext uri="{FF2B5EF4-FFF2-40B4-BE49-F238E27FC236}">
                <a16:creationId xmlns:a16="http://schemas.microsoft.com/office/drawing/2014/main" id="{05D32AA2-D466-249F-53E0-232DF890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28800"/>
            <a:ext cx="7200800" cy="51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i="1" cap="none">
                <a:latin typeface="Garamond" panose="02020404030301010803" pitchFamily="18" charset="0"/>
                <a:cs typeface="Times New Roman"/>
              </a:rPr>
              <a:t>hársfa </a:t>
            </a:r>
            <a:r>
              <a:rPr lang="hu-HU" altLang="hu-HU" cap="none">
                <a:latin typeface="Garamond" panose="02020404030301010803" pitchFamily="18" charset="0"/>
                <a:cs typeface="Times New Roman"/>
              </a:rPr>
              <a:t>és </a:t>
            </a:r>
            <a:r>
              <a:rPr lang="hu-HU" altLang="hu-HU" i="1" cap="none">
                <a:latin typeface="Garamond" panose="02020404030301010803" pitchFamily="18" charset="0"/>
                <a:cs typeface="Times New Roman"/>
              </a:rPr>
              <a:t>szádok ~ száldok</a:t>
            </a:r>
            <a:r>
              <a:rPr lang="hu-HU" altLang="hu-HU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altLang="hu-HU" cap="none">
                <a:latin typeface="Garamond" panose="02020404030301010803" pitchFamily="18" charset="0"/>
              </a:rPr>
              <a:t>az </a:t>
            </a:r>
            <a:r>
              <a:rPr lang="hu-HU" altLang="hu-HU" cap="none" dirty="0" err="1">
                <a:latin typeface="Garamond" panose="02020404030301010803" pitchFamily="18" charset="0"/>
              </a:rPr>
              <a:t>RMNyA</a:t>
            </a:r>
            <a:r>
              <a:rPr lang="hu-HU" altLang="hu-HU" cap="none" dirty="0">
                <a:latin typeface="Garamond" panose="02020404030301010803" pitchFamily="18" charset="0"/>
              </a:rPr>
              <a:t>. adataiban</a:t>
            </a:r>
          </a:p>
        </p:txBody>
      </p:sp>
      <p:pic>
        <p:nvPicPr>
          <p:cNvPr id="3" name="Tartalom helye 4">
            <a:extLst>
              <a:ext uri="{FF2B5EF4-FFF2-40B4-BE49-F238E27FC236}">
                <a16:creationId xmlns:a16="http://schemas.microsoft.com/office/drawing/2014/main" id="{69E21CC5-F0E8-B208-57BB-152B7C568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9" y="1628800"/>
            <a:ext cx="848068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36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CC4C3-4D6B-481F-8B5A-8E9BF7025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F3F9075-80BB-63B1-3F2C-DC85102800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i="1" cap="none">
                <a:latin typeface="Garamond" panose="02020404030301010803" pitchFamily="18" charset="0"/>
                <a:cs typeface="Times New Roman"/>
              </a:rPr>
              <a:t>szádok ~ száldok</a:t>
            </a:r>
            <a:r>
              <a:rPr lang="hu-HU" altLang="hu-HU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altLang="hu-HU" cap="none">
                <a:latin typeface="Garamond" panose="02020404030301010803" pitchFamily="18" charset="0"/>
              </a:rPr>
              <a:t>az </a:t>
            </a:r>
            <a:r>
              <a:rPr lang="hu-HU" altLang="hu-HU" cap="none" dirty="0">
                <a:latin typeface="Garamond" panose="02020404030301010803" pitchFamily="18" charset="0"/>
              </a:rPr>
              <a:t>erdélyi helynevekben</a:t>
            </a:r>
          </a:p>
        </p:txBody>
      </p:sp>
      <p:pic>
        <p:nvPicPr>
          <p:cNvPr id="2" name="Tartalom helye 4">
            <a:extLst>
              <a:ext uri="{FF2B5EF4-FFF2-40B4-BE49-F238E27FC236}">
                <a16:creationId xmlns:a16="http://schemas.microsoft.com/office/drawing/2014/main" id="{0DF38396-21F9-EBC5-0B77-3DB4CA2C8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28800"/>
            <a:ext cx="7200800" cy="51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0E4CD-70AA-8F80-13ED-1530250BA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69C5F49-940E-797E-BCB5-B0E541BFFB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i="1" cap="none">
                <a:latin typeface="Garamond" panose="02020404030301010803" pitchFamily="18" charset="0"/>
                <a:cs typeface="Times New Roman"/>
              </a:rPr>
              <a:t>jahor ~ jáhor</a:t>
            </a:r>
            <a:r>
              <a:rPr lang="en-US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cap="none">
                <a:solidFill>
                  <a:srgbClr val="00B050"/>
                </a:solidFill>
                <a:latin typeface="Garamond" panose="02020404030301010803" pitchFamily="18" charset="0"/>
                <a:cs typeface="Times New Roman"/>
              </a:rPr>
              <a:t>●</a:t>
            </a:r>
            <a:r>
              <a:rPr lang="hu-HU" cap="none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altLang="hu-HU" cap="none">
                <a:latin typeface="Garamond" panose="02020404030301010803" pitchFamily="18" charset="0"/>
              </a:rPr>
              <a:t>az </a:t>
            </a:r>
            <a:r>
              <a:rPr lang="hu-HU" altLang="hu-HU" cap="none" dirty="0">
                <a:latin typeface="Garamond" panose="02020404030301010803" pitchFamily="18" charset="0"/>
              </a:rPr>
              <a:t>erdélyi helynevekben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E667CBB-B221-C4D0-9CC5-CEA2F042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382000" cy="49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2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cap="none">
                <a:latin typeface="Garamond" panose="02020404030301010803" pitchFamily="18" charset="0"/>
              </a:rPr>
              <a:t>Szabó </a:t>
            </a:r>
            <a:r>
              <a:rPr lang="hu-HU" altLang="hu-HU" cap="none" dirty="0">
                <a:latin typeface="Garamond" panose="02020404030301010803" pitchFamily="18" charset="0"/>
              </a:rPr>
              <a:t>T. Attila Erdélyi történeti helynévgyűjtése</a:t>
            </a:r>
          </a:p>
        </p:txBody>
      </p:sp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440532" y="4802852"/>
            <a:ext cx="4643437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9E4934"/>
              </a:buClr>
              <a:buFont typeface="Wingdings" panose="05000000000000000000" pitchFamily="2" charset="2"/>
              <a:buChar char="§"/>
            </a:pPr>
            <a:r>
              <a:rPr lang="hu-HU" altLang="hu-HU" sz="2200" dirty="0">
                <a:latin typeface="Franklin Gothic Medium" panose="020B0603020102020204" pitchFamily="34" charset="0"/>
              </a:rPr>
              <a:t> </a:t>
            </a:r>
            <a:r>
              <a:rPr lang="hu-HU" altLang="hu-HU" dirty="0">
                <a:latin typeface="Garamond" panose="02020404030301010803" pitchFamily="18" charset="0"/>
              </a:rPr>
              <a:t>kéziratos cédulák</a:t>
            </a:r>
            <a:r>
              <a:rPr lang="hu-HU" altLang="hu-HU">
                <a:latin typeface="Garamond" panose="02020404030301010803" pitchFamily="18" charset="0"/>
              </a:rPr>
              <a:t>, ~ 650 </a:t>
            </a:r>
            <a:r>
              <a:rPr lang="hu-HU" altLang="hu-HU" dirty="0">
                <a:latin typeface="Garamond" panose="02020404030301010803" pitchFamily="18" charset="0"/>
              </a:rPr>
              <a:t>000 adat</a:t>
            </a:r>
          </a:p>
          <a:p>
            <a:pPr eaLnBrk="1" hangingPunct="1">
              <a:buClr>
                <a:srgbClr val="9E4934"/>
              </a:buClr>
              <a:buFont typeface="Wingdings" panose="05000000000000000000" pitchFamily="2" charset="2"/>
              <a:buChar char="§"/>
            </a:pPr>
            <a:r>
              <a:rPr lang="hu-HU" altLang="hu-HU" dirty="0">
                <a:latin typeface="Garamond" panose="02020404030301010803" pitchFamily="18" charset="0"/>
              </a:rPr>
              <a:t> </a:t>
            </a:r>
            <a:r>
              <a:rPr lang="hu-HU" altLang="hu-HU">
                <a:latin typeface="Garamond" panose="02020404030301010803" pitchFamily="18" charset="0"/>
              </a:rPr>
              <a:t>publikálva 2001–2010 (Hajdú Mihály és mtsi.)</a:t>
            </a:r>
            <a:endParaRPr lang="hu-HU" altLang="hu-HU" dirty="0">
              <a:latin typeface="Garamond" panose="02020404030301010803" pitchFamily="18" charset="0"/>
            </a:endParaRPr>
          </a:p>
          <a:p>
            <a:pPr eaLnBrk="1" hangingPunct="1">
              <a:buClr>
                <a:srgbClr val="9E4934"/>
              </a:buClr>
              <a:buFont typeface="Wingdings" panose="05000000000000000000" pitchFamily="2" charset="2"/>
              <a:buChar char="§"/>
            </a:pPr>
            <a:r>
              <a:rPr lang="hu-HU" altLang="hu-HU" dirty="0">
                <a:latin typeface="Garamond" panose="02020404030301010803" pitchFamily="18" charset="0"/>
              </a:rPr>
              <a:t> 11 kötet</a:t>
            </a:r>
          </a:p>
          <a:p>
            <a:pPr eaLnBrk="1" hangingPunct="1">
              <a:buClr>
                <a:srgbClr val="9E4934"/>
              </a:buClr>
              <a:buFont typeface="Wingdings" panose="05000000000000000000" pitchFamily="2" charset="2"/>
              <a:buChar char="§"/>
            </a:pPr>
            <a:r>
              <a:rPr lang="hu-HU" altLang="hu-HU" dirty="0">
                <a:latin typeface="Garamond" panose="02020404030301010803" pitchFamily="18" charset="0"/>
              </a:rPr>
              <a:t> megyék &gt; települések </a:t>
            </a:r>
            <a:r>
              <a:rPr lang="hu-HU" altLang="hu-HU">
                <a:latin typeface="Garamond" panose="02020404030301010803" pitchFamily="18" charset="0"/>
              </a:rPr>
              <a:t>&gt; helynevek kronológiai    sorrendben</a:t>
            </a:r>
            <a:endParaRPr lang="hu-HU" altLang="hu-HU" dirty="0">
              <a:latin typeface="Garamond" panose="02020404030301010803" pitchFamily="18" charset="0"/>
            </a:endParaRPr>
          </a:p>
        </p:txBody>
      </p:sp>
      <p:pic>
        <p:nvPicPr>
          <p:cNvPr id="13327" name="Picture 16" descr="sz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14500"/>
            <a:ext cx="150018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584014" y="3859415"/>
            <a:ext cx="24752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200" dirty="0">
                <a:latin typeface="Garamond" panose="02020404030301010803" pitchFamily="18" charset="0"/>
              </a:rPr>
              <a:t>Szabó T. Attila (1902–1987)</a:t>
            </a:r>
          </a:p>
        </p:txBody>
      </p:sp>
      <p:pic>
        <p:nvPicPr>
          <p:cNvPr id="17" name="Picture 4" descr="DSCF04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20" y="1690687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5446E-EBD5-EA91-0204-A0765F036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BC89602-4890-75B2-AB3F-3B95AECF4B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cap="none" dirty="0" err="1">
                <a:latin typeface="Garamond" panose="02020404030301010803" pitchFamily="18" charset="0"/>
                <a:cs typeface="Times New Roman"/>
              </a:rPr>
              <a:t>bikk</a:t>
            </a:r>
            <a:r>
              <a:rPr lang="en-US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cap="none" dirty="0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en-US" cap="none" dirty="0" err="1">
                <a:latin typeface="Garamond" panose="02020404030301010803" pitchFamily="18" charset="0"/>
                <a:cs typeface="Times New Roman"/>
              </a:rPr>
              <a:t>és</a:t>
            </a:r>
            <a:r>
              <a:rPr lang="en-US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i="1" cap="none" dirty="0" err="1">
                <a:latin typeface="Garamond" panose="02020404030301010803" pitchFamily="18" charset="0"/>
                <a:cs typeface="Times New Roman"/>
              </a:rPr>
              <a:t>bükk</a:t>
            </a:r>
            <a:r>
              <a:rPr lang="en-US" i="1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dirty="0">
                <a:solidFill>
                  <a:srgbClr val="FF3A19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hu-HU" altLang="hu-HU" cap="none" dirty="0">
                <a:latin typeface="Garamond" panose="02020404030301010803" pitchFamily="18" charset="0"/>
              </a:rPr>
              <a:t>az erdélyi helynevekben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CFC12D0-3DFA-A438-68F8-741CA687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767"/>
            <a:ext cx="9144000" cy="56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8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4019-8C29-31D1-4C6C-FA0B9EC8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861F316-2218-DC63-8859-4CF8839AF7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cap="none">
                <a:latin typeface="Garamond" panose="02020404030301010803" pitchFamily="18" charset="0"/>
                <a:cs typeface="Times New Roman"/>
              </a:rPr>
              <a:t>bik</a:t>
            </a:r>
            <a:r>
              <a:rPr lang="hu-HU" i="1" cap="none">
                <a:latin typeface="Garamond" panose="02020404030301010803" pitchFamily="18" charset="0"/>
                <a:cs typeface="Times New Roman"/>
              </a:rPr>
              <a:t>k</a:t>
            </a:r>
            <a:r>
              <a:rPr lang="en-US" cap="none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cap="none" dirty="0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en-US" cap="none" dirty="0" err="1">
                <a:latin typeface="Garamond" panose="02020404030301010803" pitchFamily="18" charset="0"/>
                <a:cs typeface="Times New Roman"/>
              </a:rPr>
              <a:t>és</a:t>
            </a:r>
            <a:r>
              <a:rPr lang="en-US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i="1" cap="none" dirty="0" err="1">
                <a:latin typeface="Garamond" panose="02020404030301010803" pitchFamily="18" charset="0"/>
                <a:cs typeface="Times New Roman"/>
              </a:rPr>
              <a:t>bükk</a:t>
            </a:r>
            <a:r>
              <a:rPr lang="en-US" i="1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dirty="0">
                <a:solidFill>
                  <a:srgbClr val="FF3A19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hu-HU" altLang="hu-HU" cap="none" dirty="0">
                <a:latin typeface="Garamond" panose="02020404030301010803" pitchFamily="18" charset="0"/>
              </a:rPr>
              <a:t>az </a:t>
            </a:r>
            <a:r>
              <a:rPr lang="hu-HU" altLang="hu-HU" cap="none" dirty="0" err="1">
                <a:latin typeface="Garamond" panose="02020404030301010803" pitchFamily="18" charset="0"/>
              </a:rPr>
              <a:t>RMNyA</a:t>
            </a:r>
            <a:r>
              <a:rPr lang="hu-HU" altLang="hu-HU" cap="none" dirty="0">
                <a:latin typeface="Garamond" panose="02020404030301010803" pitchFamily="18" charset="0"/>
              </a:rPr>
              <a:t>. adataiban</a:t>
            </a:r>
          </a:p>
        </p:txBody>
      </p:sp>
      <p:pic>
        <p:nvPicPr>
          <p:cNvPr id="2" name="Tartalom helye 4">
            <a:extLst>
              <a:ext uri="{FF2B5EF4-FFF2-40B4-BE49-F238E27FC236}">
                <a16:creationId xmlns:a16="http://schemas.microsoft.com/office/drawing/2014/main" id="{CF1A592B-0B80-B29D-0665-BD9412D8E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5" y="1628800"/>
            <a:ext cx="867348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33A0C-2F9B-AE38-66B1-A93058886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A6EC5F1-C519-EC99-F1A5-7084445512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cap="none" dirty="0" err="1">
                <a:latin typeface="Garamond" panose="02020404030301010803" pitchFamily="18" charset="0"/>
                <a:cs typeface="Times New Roman"/>
              </a:rPr>
              <a:t>bikk</a:t>
            </a:r>
            <a:r>
              <a:rPr lang="en-US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cap="none" dirty="0">
                <a:solidFill>
                  <a:srgbClr val="3507F7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en-US" cap="none" dirty="0" err="1">
                <a:latin typeface="Garamond" panose="02020404030301010803" pitchFamily="18" charset="0"/>
                <a:cs typeface="Times New Roman"/>
              </a:rPr>
              <a:t>és</a:t>
            </a:r>
            <a:r>
              <a:rPr lang="en-US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en-US" i="1" cap="none" dirty="0" err="1">
                <a:latin typeface="Garamond" panose="02020404030301010803" pitchFamily="18" charset="0"/>
                <a:cs typeface="Times New Roman"/>
              </a:rPr>
              <a:t>bükk</a:t>
            </a:r>
            <a:r>
              <a:rPr lang="en-US" i="1" cap="none" dirty="0">
                <a:latin typeface="Garamond" panose="02020404030301010803" pitchFamily="18" charset="0"/>
                <a:cs typeface="Times New Roman"/>
              </a:rPr>
              <a:t> </a:t>
            </a:r>
            <a:r>
              <a:rPr lang="hu-HU" dirty="0">
                <a:solidFill>
                  <a:srgbClr val="FF3A19"/>
                </a:solidFill>
                <a:latin typeface="Garamond" panose="02020404030301010803" pitchFamily="18" charset="0"/>
                <a:cs typeface="Times New Roman"/>
              </a:rPr>
              <a:t>● </a:t>
            </a:r>
            <a:r>
              <a:rPr lang="hu-HU" altLang="hu-HU" cap="none" dirty="0">
                <a:latin typeface="Garamond" panose="02020404030301010803" pitchFamily="18" charset="0"/>
              </a:rPr>
              <a:t>az erdélyi helynevekben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DF328C9-ACB9-286C-D3E0-55A260B99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767"/>
            <a:ext cx="9144000" cy="56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" y="-171400"/>
            <a:ext cx="6850323" cy="11448619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7950" y="3068638"/>
            <a:ext cx="6767513" cy="1646237"/>
          </a:xfrm>
          <a:solidFill>
            <a:schemeClr val="accent1">
              <a:lumMod val="40000"/>
              <a:lumOff val="60000"/>
              <a:alpha val="46000"/>
            </a:schemeClr>
          </a:solidFill>
        </p:spPr>
        <p:txBody>
          <a:bodyPr rIns="360000"/>
          <a:lstStyle/>
          <a:p>
            <a:pPr eaLnBrk="1" hangingPunct="1"/>
            <a:r>
              <a:rPr lang="hu-HU" altLang="hu-HU" b="1" cap="none" dirty="0">
                <a:solidFill>
                  <a:schemeClr val="accent1"/>
                </a:solidFill>
                <a:latin typeface="Garamond" panose="02020404030301010803" pitchFamily="18" charset="0"/>
              </a:rPr>
              <a:t>Köszönöm a figyelmet!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73" y="3291263"/>
            <a:ext cx="2078986" cy="12009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cap="none">
                <a:latin typeface="Garamond" panose="02020404030301010803" pitchFamily="18" charset="0"/>
              </a:rPr>
              <a:t>EHA: Szabó </a:t>
            </a:r>
            <a:r>
              <a:rPr lang="hu-HU" altLang="hu-HU" cap="none" dirty="0">
                <a:latin typeface="Garamond" panose="02020404030301010803" pitchFamily="18" charset="0"/>
              </a:rPr>
              <a:t>T. Attila Erdélyi történeti helynévgyűjtése (kutatópontok)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628800"/>
            <a:ext cx="6943211" cy="504056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122722" y="587727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 err="1">
                <a:latin typeface="Garamond" panose="02020404030301010803" pitchFamily="18" charset="0"/>
                <a:hlinkClick r:id="rId4"/>
              </a:rPr>
              <a:t>Google</a:t>
            </a:r>
            <a:r>
              <a:rPr lang="hu-HU" dirty="0">
                <a:latin typeface="Garamond" panose="02020404030301010803" pitchFamily="18" charset="0"/>
                <a:hlinkClick r:id="rId4"/>
              </a:rPr>
              <a:t> térkép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93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sz="2400" cap="none" dirty="0">
                <a:latin typeface="Garamond" panose="02020404030301010803" pitchFamily="18" charset="0"/>
              </a:rPr>
              <a:t>Az adattár: Szabó T. Attila Erdélyi történeti helynévgyűjtése (kutatópontok az adatok számarányával)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F9C6163-C980-47D4-80FE-496CA5194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7272808" cy="50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2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cap="none" dirty="0">
                <a:latin typeface="Garamond" panose="02020404030301010803" pitchFamily="18" charset="0"/>
              </a:rPr>
              <a:t>Az adatok időbeli megoszlása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95097741"/>
              </p:ext>
            </p:extLst>
          </p:nvPr>
        </p:nvGraphicFramePr>
        <p:xfrm>
          <a:off x="381000" y="1700808"/>
          <a:ext cx="8382000" cy="482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cap="none" dirty="0">
                <a:latin typeface="Garamond" panose="02020404030301010803" pitchFamily="18" charset="0"/>
              </a:rPr>
              <a:t>Az EHA a világhálón 1. (eha.elte.hu)</a:t>
            </a:r>
          </a:p>
        </p:txBody>
      </p:sp>
      <p:pic>
        <p:nvPicPr>
          <p:cNvPr id="4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" y="1820097"/>
            <a:ext cx="7366635" cy="2286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381000" y="4365104"/>
            <a:ext cx="8083152" cy="2030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bármilyen név, szó, betűkapcsolat kereshető (az egész adatbázisban is, vagy egy-egy oszlopban)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adatbázis és a találati lista szűkíthető névtípus, év, megye, település stb. alapján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valamennyi szöveg az Unicode rendszerben kódolt, a találatok kis- és nagybetűk, illetve mellékjelek különbsége esetén is megjelennek, a számos történeti karaktert betűhűen megőrizve (pl. </a:t>
            </a:r>
            <a:r>
              <a:rPr lang="hu-HU" sz="16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 ~ </a:t>
            </a:r>
            <a:r>
              <a:rPr lang="hu-HU" sz="1600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Mezo</a:t>
            </a:r>
            <a:r>
              <a:rPr lang="hu-HU" sz="1600" i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̄ ~ </a:t>
            </a:r>
            <a:r>
              <a:rPr lang="hu-HU" sz="1600" i="1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mezo</a:t>
            </a: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ͤ)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u-HU" sz="1600" dirty="0">
                <a:latin typeface="Garamond" panose="02020404030301010803" pitchFamily="18" charset="0"/>
              </a:rPr>
              <a:t>markerek segítségével lehetőség van „és”, illetve „vagy” viszonyban keresni (AND, OR), valamint kizárni a véletlen egybeesés miatt megkapott nem kívánt találatokat (NOT)</a:t>
            </a:r>
            <a:endParaRPr lang="hu-HU" sz="16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21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cap="none" dirty="0">
                <a:latin typeface="Garamond" panose="02020404030301010803" pitchFamily="18" charset="0"/>
              </a:rPr>
              <a:t>Az EHA a világhálón 2. (eha.elte.hu)</a:t>
            </a:r>
          </a:p>
        </p:txBody>
      </p:sp>
      <p:pic>
        <p:nvPicPr>
          <p:cNvPr id="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88" y="1838416"/>
            <a:ext cx="4829823" cy="2682552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683568" y="4530452"/>
            <a:ext cx="7776864" cy="2471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találatok megjeleníthetők egy interaktív Google-térképen, így bemutathatók névföldrajzi jelenségek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jelölőkre kattintva felugró ablakokban jelennek meg a névadatok és a hozzájuk kapcsolódó települések nevei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találatok táblázatos formában (</a:t>
            </a:r>
            <a:r>
              <a:rPr lang="hu-HU" sz="16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excel</a:t>
            </a:r>
            <a:r>
              <a:rPr lang="hu-HU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kimenthetők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u-HU" sz="1600" dirty="0">
                <a:latin typeface="Garamond" panose="02020404030301010803" pitchFamily="18" charset="0"/>
              </a:rPr>
              <a:t>a mentett rekordok a koordinátákat is tartalmazzák, amelyek segítségével egyéni térképek készíthetők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hu-HU" sz="16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8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cap="none" dirty="0">
                <a:latin typeface="Garamond" panose="02020404030301010803" pitchFamily="18" charset="0"/>
              </a:rPr>
              <a:t>Az EHA a világhálón 3. (eha.elte.hu)</a:t>
            </a:r>
          </a:p>
        </p:txBody>
      </p:sp>
      <p:sp>
        <p:nvSpPr>
          <p:cNvPr id="3" name="Téglalap 2"/>
          <p:cNvSpPr/>
          <p:nvPr/>
        </p:nvSpPr>
        <p:spPr>
          <a:xfrm>
            <a:off x="1142999" y="4432528"/>
            <a:ext cx="6858000" cy="215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magyaron kívül az oldal angol és román nyelven is használható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Szabó T. Attila helynévgyűjteményének kötetei </a:t>
            </a:r>
            <a:r>
              <a:rPr lang="hu-HU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pdf</a:t>
            </a: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-formátumban is </a:t>
            </a:r>
            <a:r>
              <a:rPr lang="hu-HU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letölthetőek</a:t>
            </a: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honlapról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hu-HU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Kattintható jelenségtérképek tölthetők be egyes névalkotó szavak, hangtani jelenségek és névszerkezeti változatok mintázatairól</a:t>
            </a:r>
            <a:endParaRPr lang="hu-HU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honlapon egy linkgyűjtemény is helyet kapott névtani oldalak, kapcsolódó projektek és intézmények internetes elérhetőségével</a:t>
            </a:r>
            <a:endParaRPr lang="hu-HU" sz="1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t="12685" b="5406"/>
          <a:stretch/>
        </p:blipFill>
        <p:spPr>
          <a:xfrm>
            <a:off x="1679252" y="1700808"/>
            <a:ext cx="57854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5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6E13-A7A6-761C-5220-52D386CFD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30C6EB2-C3E5-3633-0805-37F01C0CE5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hu-HU" cap="none">
                <a:latin typeface="Garamond" panose="02020404030301010803" pitchFamily="18" charset="0"/>
              </a:rPr>
              <a:t>’erdő’ jelentésű, az erdő tulajdonságára utaló földrajzi köznevek gyakorisági listája</a:t>
            </a:r>
            <a:endParaRPr lang="hu-HU" altLang="hu-HU" cap="none" dirty="0">
              <a:latin typeface="Garamond" panose="020204040303010108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190DBC-0857-FE6F-C943-99DC0DA10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18" y="1844824"/>
            <a:ext cx="6872763" cy="44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63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ács">
  <a:themeElements>
    <a:clrScheme name="Rács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Rács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Rács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ács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2935</TotalTime>
  <Words>479</Words>
  <Application>Microsoft Office PowerPoint</Application>
  <PresentationFormat>Diavetítés a képernyőre (4:3 oldalarány)</PresentationFormat>
  <Paragraphs>52</Paragraphs>
  <Slides>23</Slides>
  <Notes>23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2" baseType="lpstr">
      <vt:lpstr>Arial</vt:lpstr>
      <vt:lpstr>Calibri</vt:lpstr>
      <vt:lpstr>Courier New</vt:lpstr>
      <vt:lpstr>Franklin Gothic Medium</vt:lpstr>
      <vt:lpstr>Garamond</vt:lpstr>
      <vt:lpstr>Symbol</vt:lpstr>
      <vt:lpstr>Wingdings</vt:lpstr>
      <vt:lpstr>Wingdings 2</vt:lpstr>
      <vt:lpstr>Rács</vt:lpstr>
      <vt:lpstr>Erdő- és fanevek  Szabó T. Attila  Erdélyi Helynévtörténeti Adattárában</vt:lpstr>
      <vt:lpstr>Szabó T. Attila Erdélyi történeti helynévgyűjtése</vt:lpstr>
      <vt:lpstr>EHA: Szabó T. Attila Erdélyi történeti helynévgyűjtése (kutatópontok)</vt:lpstr>
      <vt:lpstr>Az adattár: Szabó T. Attila Erdélyi történeti helynévgyűjtése (kutatópontok az adatok számarányával)</vt:lpstr>
      <vt:lpstr>Az adatok időbeli megoszlása</vt:lpstr>
      <vt:lpstr>Az EHA a világhálón 1. (eha.elte.hu)</vt:lpstr>
      <vt:lpstr>Az EHA a világhálón 2. (eha.elte.hu)</vt:lpstr>
      <vt:lpstr>Az EHA a világhálón 3. (eha.elte.hu)</vt:lpstr>
      <vt:lpstr>’erdő’ jelentésű, az erdő tulajdonságára utaló földrajzi köznevek gyakorisági listája</vt:lpstr>
      <vt:lpstr>liget ● a történeti helynévadatokban</vt:lpstr>
      <vt:lpstr>kerek ’erdő’ ● a történeti helynévadatokban</vt:lpstr>
      <vt:lpstr>sűrű ’sűrű erdő’ ● a történeti helynévadatokban</vt:lpstr>
      <vt:lpstr>gyakor ’fiatalabb, sűrű erdő’ ● a történeti helynévadatokban</vt:lpstr>
      <vt:lpstr>’erdő’ jelentésben szereplő fanevek gyakorisági listája</vt:lpstr>
      <vt:lpstr>fűz ● és csigolya ● az erdélyi helynevekben</vt:lpstr>
      <vt:lpstr>szádok ~ száldok az erdélyi helynevekben</vt:lpstr>
      <vt:lpstr>hársfa és szádok ~ száldok az RMNyA. adataiban</vt:lpstr>
      <vt:lpstr>szádok ~ száldok az erdélyi helynevekben</vt:lpstr>
      <vt:lpstr>jahor ~ jáhor ● az erdélyi helynevekben</vt:lpstr>
      <vt:lpstr>bikk ● és bükk ● az erdélyi helynevekben</vt:lpstr>
      <vt:lpstr>bikk ● és bükk ● az RMNyA. adataiban</vt:lpstr>
      <vt:lpstr>bikk ● és bükk ● az erdélyi helynevekben</vt:lpstr>
      <vt:lpstr>Köszönöm a figyelmet!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Bács-Kiskun megyei helynévgyűjtés</dc:title>
  <dc:creator>ELTE</dc:creator>
  <cp:lastModifiedBy>Bárth János</cp:lastModifiedBy>
  <cp:revision>86</cp:revision>
  <dcterms:created xsi:type="dcterms:W3CDTF">2011-06-08T20:13:03Z</dcterms:created>
  <dcterms:modified xsi:type="dcterms:W3CDTF">2026-04-26T10:57:32Z</dcterms:modified>
</cp:coreProperties>
</file>